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interactive/2016/02/26/us/race-of-american-power.htm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raphics.reuters.com/USA-COURT-GERRYMANDERING/010091701PF/index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ashingtonpost.com/graphics/2017/national/puerto-rico-hurricane-recovery/?utm_term=.d83803199e9a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raphics.reuters.com/INDIA-ELECTION-CRIMINAL-CANDIDATES/0100925031T/index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html/html_headings.asp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html/html_headings.asp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Learn/HTML/Introduction_to_HTML" TargetMode="External"/><Relationship Id="rId3" Type="http://schemas.openxmlformats.org/officeDocument/2006/relationships/hyperlink" Target="https://developer.mozilla.org/en-US/docs/Learn/HTML/Introduction_to_HTML/Debugging_HTML" TargetMode="External"/><Relationship Id="rId4" Type="http://schemas.openxmlformats.org/officeDocument/2006/relationships/hyperlink" Target="https://developer.mozilla.org/en-US/docs/Web/CSS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n-US/docs/Learn/HTML/Introduction_to_HTML" TargetMode="External"/><Relationship Id="rId3" Type="http://schemas.openxmlformats.org/officeDocument/2006/relationships/hyperlink" Target="https://developer.mozilla.org/en-US/docs/Learn/HTML/Introduction_to_HTML/Debugging_HTML" TargetMode="External"/><Relationship Id="rId4" Type="http://schemas.openxmlformats.org/officeDocument/2006/relationships/hyperlink" Target="https://developer.mozilla.org/en-US/docs/Web/CSS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hilaryfung/data-studio-2019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raphics.reuters.com/USA-ELECTION-BLUEWAVE/010080J912P/index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interactive/2019/05/07/us/politics/donald-trump-taxes.html" TargetMode="External"/><Relationship Id="rId3" Type="http://schemas.openxmlformats.org/officeDocument/2006/relationships/hyperlink" Target="https://twitter.com/Rich_Harris/status/1125924852047712256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153aba0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153aba0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d153aba0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d153aba0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153aba0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153aba0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https://www.nytimes.com/interactive/2016/02/26/us/race-of-american-power.html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d153aba0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d153aba0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https://graphics.reuters.com/USA-COURT-GERRYMANDERING/010091701PF/index.html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d153aba0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d153aba0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d153aba0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d153aba0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https://www.washingtonpost.com/graphics/2017/national/puerto-rico-hurricane-recovery/?utm_term=.d83803199e9a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d153aba0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d153aba0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https://graphics.reuters.com/INDIA-ELECTION-CRIMINAL-CANDIDATES/0100925031T/index.html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153aba0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153aba0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d153aba0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d153aba0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d153aba0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d153aba0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153aba0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153aba0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d153aba0d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d153aba0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Basic page structure without content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HTML element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&lt;head&gt; and metadata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Linking to your CSS (and eventually, js files)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Body tag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Most important rule: ALWAYS CLOSE YOUR ELEMENTS.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d153aba0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d153aba0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153aba0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d153aba0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d153aba0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d153aba0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https://www.w3schools.com/html/html_headings.asp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d153aba0d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d153aba0d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https://www.w3schools.com/html/html_headings.asp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153aba0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d153aba0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d153aba0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d153aba0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d153aba0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d153aba0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153aba0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d153aba0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d153aba0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d153aba0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d153aba0d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d153aba0d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d153aba0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d153aba0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d153aba0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d153aba0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d153aba0d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d153aba0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these are the styles for the previous div, what color do you think the content will be?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d153aba0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d153aba0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  <a:hlinkClick r:id="rId2"/>
              </a:rPr>
              <a:t>https://developer.mozilla.org/en-US/docs/Learn/HTML/Introduction_to_HTML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  <a:hlinkClick r:id="rId3"/>
              </a:rPr>
              <a:t>https://developer.mozilla.org/en-US/docs/Learn/HTML/Introduction_to_HTML/Debugging_HTML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https://developer.mozilla.org/en-US/docs/Web/CSS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d153aba0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d153aba0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d153aba0d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d153aba0d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  <a:hlinkClick r:id="rId2"/>
              </a:rPr>
              <a:t>https://developer.mozilla.org/en-US/docs/Learn/HTML/Introduction_to_HTML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  <a:hlinkClick r:id="rId3"/>
              </a:rPr>
              <a:t>https://developer.mozilla.org/en-US/docs/Learn/HTML/Introduction_to_HTML/Debugging_HTML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https://developer.mozilla.org/en-US/docs/Web/CSS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d153aba0d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d153aba0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https://github.com/hilaryfung/data-studio-2019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d153aba0d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d153aba0d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d153aba0d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d153aba0d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d153aba0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d153aba0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d153aba0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d153aba0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d153aba0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d153aba0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https://graphics.reuters.com/USA-ELECTION-BLUEWAVE/010080J912P/index.htm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d153aba0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d153aba0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153aba0d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d153aba0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https://www.nytimes.com/interactive/2019/05/07/us/politics/donald-trump-taxes.html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https://twitter.com/Rich_Harris/status/1125924852047712256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hilaryfung/data-studio-2019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34150"/>
            <a:ext cx="8520600" cy="13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Open Sans"/>
                <a:ea typeface="Open Sans"/>
                <a:cs typeface="Open Sans"/>
                <a:sym typeface="Open Sans"/>
              </a:rPr>
              <a:t>Visual storytelling on the web</a:t>
            </a:r>
            <a:endParaRPr b="1" sz="4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055100"/>
            <a:ext cx="85206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 Studio – Lede Program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Ashlyn Still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@ashlynstill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as5962@columbia.edu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00" y="84425"/>
            <a:ext cx="73987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pen Sans"/>
                <a:ea typeface="Open Sans"/>
                <a:cs typeface="Open Sans"/>
                <a:sym typeface="Open Sans"/>
              </a:rPr>
              <a:t>Why does web design matter in data visualization?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best data-driven stories are more than just text alone, analysis alone, visualization alone.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It’s about the whole package.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design literacy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isn’t a “nice to have” skill in newsrooms anymore. It’s a necessary skill.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a chart shouldn’t be a chart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Some data stories are best told with layout + design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88" y="98807"/>
            <a:ext cx="7843826" cy="48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488" y="152400"/>
            <a:ext cx="759903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pen Sans"/>
                <a:ea typeface="Open Sans"/>
                <a:cs typeface="Open Sans"/>
                <a:sym typeface="Open Sans"/>
              </a:rPr>
              <a:t>Why does web design matter in data visualization?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best data-driven stories are more than just text alone, analysis alone, visualization alone.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It’s about the whole package.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design literacy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isn’t a “nice to have” skill in newsrooms anymore. It’s a necessary skill.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a chart shouldn’t be a chart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Some data stories are best told with layout + design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News design isn’t about making stories look “nice” or “pretty”. 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It’s about using visual cues and design elements to tell stories and explain complex ideas.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88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2900"/>
            <a:ext cx="8839199" cy="4188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11700" y="1399325"/>
            <a:ext cx="85206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HTML + CSS =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Building blocks of the web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What is HTML?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HTML isn’t a programming language – it’s a markup language that tells the browser how to structure web pages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It’s made up of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elements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which you use to enclose, wrap, or mark up different parts of the content to make it appear or act a certain way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anatomy of an HTML element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88" y="1559013"/>
            <a:ext cx="782002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37900" y="1422000"/>
            <a:ext cx="8068200" cy="22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Open Sans"/>
                <a:ea typeface="Open Sans"/>
                <a:cs typeface="Open Sans"/>
                <a:sym typeface="Open Sans"/>
              </a:rPr>
              <a:t>Before we get started….</a:t>
            </a:r>
            <a:endParaRPr b="1" sz="4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Open Sans"/>
                <a:ea typeface="Open Sans"/>
                <a:cs typeface="Open Sans"/>
                <a:sym typeface="Open Sans"/>
              </a:rPr>
              <a:t>grab a partner!</a:t>
            </a:r>
            <a:endParaRPr b="1" sz="4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303B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38" y="224625"/>
            <a:ext cx="8840525" cy="43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Types of elements: Block elements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Block elements give the page structure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appear on the screen as if they have a line break before and after them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Some examples of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block elements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&lt;p&gt;, &lt;h1&gt;, &lt;h2&gt;, &lt;h3&gt;, &lt;h4&gt;, &lt;h5&gt;, &lt;h6&gt;, &lt;ul&gt;, &lt;ol&gt;, &lt;dl&gt;, &lt;pre&gt;, &lt;hr /&gt;, &lt;blockquote&gt;, and the most important: &lt;div&gt;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50" y="65600"/>
            <a:ext cx="8029300" cy="50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Heading and paragraph elements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Heading tags are important because search engines use them to index the content of your pages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Heading tags include: &lt;h1&gt;, &lt;h2&gt;, &lt;h3&gt;, &lt;h4&gt;, &lt;h5&gt; and &lt;h6&gt; with h1 being read as the </a:t>
            </a:r>
            <a:r>
              <a:rPr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important and h6 being read as the </a:t>
            </a:r>
            <a:r>
              <a:rPr lang="en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least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important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other body text goes inside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paragraph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elements &lt;p&gt;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HTML provides default styles for these but you can change them with CSS as well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Breaking things up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Horizontal rules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 breaks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are often used in HTML to add spacing and break things up.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are self contained and don’t need to be closed because they include a closing slash within the element itself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&lt;hr/&gt; creates a horizontal rule and defines a thematic break in an HTML page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&lt;br/&gt; adds a line break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&lt;div&gt; aka your HTML organization BFF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&lt;div&gt;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elements are arguably the most used HTML element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&lt;div&gt; = “division”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DIV elements can be used to structure HTML documents as a hierarchy of divisions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combined with CSS, &lt;div&gt; elements are what control the layout and structure of an HTML page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An example from our project template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8399475" cy="25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>
            <p:ph type="title"/>
          </p:nvPr>
        </p:nvSpPr>
        <p:spPr>
          <a:xfrm>
            <a:off x="311700" y="397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This div wraps around a series of block elements to create a section of a page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Types of elements: Inline elements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Inline elements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almost always live nested within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block elements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do not have to appear on a new line of their own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&lt;a&gt;, &lt;b&gt;, &lt;i&gt;, &lt;u&gt;, &lt;em&gt;, &lt;strong&gt;, &lt;sup&gt;, &lt;sub&gt;, &lt;big&gt;, &lt;small&gt;, &lt;li&gt;, &lt;ins&gt;, &lt;del&gt;, &lt;code&gt;, &lt;cite&gt;, &lt;dfn&gt;, &lt;kbd&gt;, and &lt;var&gt; elements are all inline elements.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They are often used to style sections of text within paragraphs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&lt;span&gt; tags are like the inline version of &lt;div&gt; – they help group inline items, or add specific CSS styles to inline content.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0425"/>
            <a:ext cx="8839197" cy="292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303B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Inline elements in action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3" y="1283000"/>
            <a:ext cx="8739873" cy="2728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378200" y="491650"/>
            <a:ext cx="1966500" cy="1659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3418500" y="2874200"/>
            <a:ext cx="2307000" cy="181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3784025" y="1084250"/>
            <a:ext cx="2660100" cy="2571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What about CSS?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CSS stands for Cascading Style Sheets because the computer reads it top to bottom and inherits the most recent reference OR the most specific reference to a selector.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HTML was never intended to describe how a web page </a:t>
            </a:r>
            <a:r>
              <a:rPr i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looks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its only intention is to describe the content of a web page.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CSS describes how the HTML content should function on the page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attach CSS to your HTML elements via CSS selectors referencing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tags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classes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ids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your HTML elements.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303B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4963"/>
            <a:ext cx="8839199" cy="397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303B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7943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/>
          <p:cNvSpPr txBox="1"/>
          <p:nvPr/>
        </p:nvSpPr>
        <p:spPr>
          <a:xfrm>
            <a:off x="4626625" y="289950"/>
            <a:ext cx="4185300" cy="45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 selectors in CSS are referenced with a period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 selectors in CSS are referenced with a hash (#)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Putting it all together on a page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number one rule is to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ALWAYS CLOSE YOUR HTML ELEMENTS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I.E. If you have a &lt;div&gt;, there has to be a corresponding &lt;/div&gt;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Don’t be afraid to nest your elements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Often, the best way to organize your content is to put divs inside of other divs (inside of other divs!)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But make sure that your inline elements are always inside a block element – block elements </a:t>
            </a:r>
            <a:r>
              <a:rPr i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rarely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should be inside inline elements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is your pal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When in doubt, take a look at W3Schools and the Mozilla HTML + CSS guides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title"/>
          </p:nvPr>
        </p:nvSpPr>
        <p:spPr>
          <a:xfrm>
            <a:off x="1185450" y="1258200"/>
            <a:ext cx="67731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Open Sans"/>
                <a:ea typeface="Open Sans"/>
                <a:cs typeface="Open Sans"/>
                <a:sym typeface="Open Sans"/>
              </a:rPr>
              <a:t>Let’s practice in small groups</a:t>
            </a:r>
            <a:endParaRPr b="1" sz="6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Instructions: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47"/>
          <p:cNvSpPr txBox="1"/>
          <p:nvPr>
            <p:ph idx="1" type="body"/>
          </p:nvPr>
        </p:nvSpPr>
        <p:spPr>
          <a:xfrm>
            <a:off x="311700" y="1152475"/>
            <a:ext cx="85206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Using 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pseudo code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draft out on paper how you might structure an HTML page for a digital version of one of the following: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restaurant menu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resume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letter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Don’t be afraid to get creative with text styles (like using different heading elements) and inline style elements (italics, bold, underline, etc). You can also use things like horizontal rules &lt;hr/&gt; to break things up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/>
          <p:nvPr>
            <p:ph type="title"/>
          </p:nvPr>
        </p:nvSpPr>
        <p:spPr>
          <a:xfrm>
            <a:off x="1008750" y="880025"/>
            <a:ext cx="7126500" cy="27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Open Sans"/>
                <a:ea typeface="Open Sans"/>
                <a:cs typeface="Open Sans"/>
                <a:sym typeface="Open Sans"/>
              </a:rPr>
              <a:t>Data studio HTML project template</a:t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https://github.com/hilaryfung/data-studio-2019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Homework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49"/>
          <p:cNvSpPr txBox="1"/>
          <p:nvPr>
            <p:ph idx="1" type="body"/>
          </p:nvPr>
        </p:nvSpPr>
        <p:spPr>
          <a:xfrm>
            <a:off x="311700" y="1152475"/>
            <a:ext cx="85206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If you haven’t filled out the google form Hilary assigned on Monday, please fill it out before the next class!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 outlining your first project in the project template. Next week we’ll start project critiques.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ready to share where you’re at with your projects before each class – we will call on students randomly for critique so come to class prepared!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1182600"/>
            <a:ext cx="8520600" cy="27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pen Sans"/>
                <a:ea typeface="Open Sans"/>
                <a:cs typeface="Open Sans"/>
                <a:sym typeface="Open Sans"/>
              </a:rPr>
              <a:t>How did it go?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pen Sans"/>
                <a:ea typeface="Open Sans"/>
                <a:cs typeface="Open Sans"/>
                <a:sym typeface="Open Sans"/>
              </a:rPr>
              <a:t>What types of instructions were the most helpful? What about the least helpful?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1422000"/>
            <a:ext cx="8520600" cy="22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Why does web design matter in data reporting and visualization?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pen Sans"/>
                <a:ea typeface="Open Sans"/>
                <a:cs typeface="Open Sans"/>
                <a:sym typeface="Open Sans"/>
              </a:rPr>
              <a:t>Why does web design matter in data visualization?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best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data-driven stories are more than just text alone, analysis alone, visualization alone.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It’s about the whole package.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00" y="152400"/>
            <a:ext cx="79612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pen Sans"/>
                <a:ea typeface="Open Sans"/>
                <a:cs typeface="Open Sans"/>
                <a:sym typeface="Open Sans"/>
              </a:rPr>
              <a:t>Why does web design matter in data visualization?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best data-driven stories are more than just text alone, analysis alone, visualization alone.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It’s about the whole package.</a:t>
            </a:r>
            <a:endParaRPr b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design literacy</a:t>
            </a:r>
            <a:r>
              <a:rPr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isn’t a “nice to have” skill in newsrooms anymore. It’s a necessary skill.</a:t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47525" cy="425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325" y="152400"/>
            <a:ext cx="4292637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